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E5BA6-C876-40FA-B109-B69AECE11759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C54BD67-358D-4201-A7DD-E54C624458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 standalone="yes"?>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<p:cSld><p:spTree><p:nvGrpSpPr><p:cNvPr id="1" name=""></p:cNvPr><p:cNvGrpSpPr/><p:nvPr></p:nvPr></p:nvGrpSpPr><p:grpSpPr><a:xfrm><a:off x="0" y="0"></a:off><a:ext cx="0" cy="0"></a:ext><a:chOff x="0" y="0"></a:chOff><a:chExt cx="0" cy="0"></a:chExt></a:xfrm></p:grpSpPr><p:pic><p:nvPicPr><p:cNvPr id="4" name="Рисунок 3"></p:cNvPr><p:cNvPicPr><a:picLocks noChangeAspect="1"></a:picLocks></p:cNvPicPr><p:nvPr></p:nvPr></p:nvPicPr><p:blipFill><a:blip r:embed="rId2"></a:blip><a:stretch></a:stretch></p:blipFill><p:spPr><a:xfrm><a:off x="2929966" y="2484941"></a:off><a:ext cx="5044261" cy="2564477"></a:ext></a:xfrm><a:prstGeom prst="rect"><a:avLst/></a:prstGeom></p:spPr></p:pic><p:sp><p:nvSpPr><p:cNvPr id="2" name="Заголовок 1"></p:cNvPr><p:cNvSpPr><a:spLocks noGrp="1"></a:spLocks></p:cNvSpPr><p:nvPr><p:ph type="ctrTitle"></p:ph></p:nvPr></p:nvSpPr><p:spPr><a:xfrm><a:off x="1680519" y="544175"></a:off><a:ext cx="9951309" cy="1745648"></a:ext></a:xfrm></p:spPr><p:txBody><a:bodyPr><a:normAutofit fontScale="90000"></a:normAutofit></a:bodyPr><a:lstStyle></a:lstStyle><a:p><a:pPr algn="l"></a:pPr><a:r><a:rPr lang="ru-RU" sz="4000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Предварительные итоги маркирования </a:t></a:r><a:r><a:rPr lang="ru-RU" sz="4000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и </a:t></a:r><a:r><a:rPr lang="ru-RU" sz="4000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учёта </a:t></a:r><a:r><a:rPr lang="ru-RU" sz="4000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сельскохозяйственных </a:t></a:r><a:r><a:rPr lang="ru-RU" sz="4000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животных в Архангельской области</a:t></a:r><a:endParaRPr lang="ru-RU" sz="4000" b="1" dirty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endParaRPr></a:p></p:txBody></p:sp><p:sp><p:nvSpPr><p:cNvPr id="3" name="Подзаголовок 2"></p:cNvPr><p:cNvSpPr><a:spLocks noGrp="1"></a:spLocks></p:cNvSpPr><p:nvPr><p:ph type="subTitle" idx="1"></p:ph></p:nvPr></p:nvSpPr><p:spPr><a:xfrm><a:off x="1680519" y="5049418"></a:off><a:ext cx="9531178" cy="1704975"></a:ext></a:xfrm></p:spPr><p:txBody><a:bodyPr><a:normAutofit></a:normAutofit></a:bodyPr><a:lstStyle></a:lstStyle><a:p><a:pPr algn="l"></a:pPr><a:r><a:rPr lang="ru-RU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Консультант отдела противоэпизоотических мероприятий </a:t></a:r></a:p><a:p><a:pPr algn="l"></a:pPr><a:r><a:rPr lang="ru-RU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инспекции по ветеринарному надзору Архангельской области</a:t></a:r></a:p><a:p><a:pPr algn="l"></a:pPr><a:r><a:rPr lang="ru-RU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Зелянин Максим Александрович </a:t></a:r></a:p><a:p><a:pPr algn="l"></a:pPr><a:r><a:rPr lang="ru-RU" b="1" dirty="0" smtClean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rPr><a:t>(8182) 65-42-27</a:t></a:r><a:endParaRPr lang="ru-RU" b="1" dirty="0"><a:solidFill><a:schemeClr val="accent1"></a:schemeClr></a:solidFill><a:latin typeface="Times New Roman" pitchFamily="18" charset="0" panose="02020603050405020304"></a:latin><a:cs typeface="Times New Roman" pitchFamily="18" charset="0" panose="02020603050405020304"></a:cs></a:endParaRPr></a:p></p:txBody></p:sp></p:spTree></p:cSld><p:clrMapOvr><a:masterClrMapping/></p:clrMapOvr><mc:AlternateContent xmlns:mc="http://schemas.openxmlformats.org/markup-compatibility/2006"><mc:Choice xmlns:p14="http://schemas.microsoft.com/office/powerpoint/2010/main" Requires="p14"><p:transition spd="slow" p14:dur="2000"><p15:prstTrans prst="prestige"></p15:prstTrans></p:transition></mc:Choice><mc:Fallback><p:transition spd="slow"><p:fade/></p:transition></mc:Fallback></mc:AlternateContent><p:timing><p:tnLst><p:par><p:cTn id="1" dur="indefinite" restart="never" nodeType="tmRoot"></p:cTn></p:par></p:tnLst></p:timing>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98141" y="98506"/>
            <a:ext cx="1043734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u="sng" dirty="0">
              <a:solidFill>
                <a:schemeClr val="accent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ПЕРЕЧЕНЬ </a:t>
            </a:r>
          </a:p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ВИДОВ ЖИВОТНЫХ, ПОДЛЕЖАЩИХ ИНДИВИДУАЛЬНОМУ ИЛИ ГРУППОВОМУ МАРКИРОВАНИЮ И УЧЕТУ, СЛУЧАЕВ ОСУЩЕСТВЛЕНИЯ ИНДИВИДУАЛЬНОГО ИЛИ ГРУППОВОГО МАРКИРОВАНИЯ И УЧЕТА ЖИВОТНЫХ, А ТАКЖЕ СРОКОВ ОСУЩЕСТВЛЕНИЯ УЧЕТА ЖИВОТНЫХ </a:t>
            </a:r>
          </a:p>
          <a:p>
            <a:pPr algn="ctr"/>
            <a:endParaRPr lang="ru-RU" sz="1200" b="1" dirty="0" smtClean="0">
              <a:solidFill>
                <a:schemeClr val="accent1"/>
              </a:solidFill>
              <a:latin typeface="Arial" pitchFamily="34" charset="0" panose="020B0604020202020204"/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790833" y="1852530"/>
          <a:ext cx="11145794" cy="3333749"/>
        </p:xfrm>
        <a:graphic>
          <a:graphicData uri="http://schemas.openxmlformats.org/drawingml/2006/table">
            <a:tbl>
              <a:tblPr/>
              <a:tblGrid>
                <a:gridCol w="1282450"/>
                <a:gridCol w="3187282"/>
                <a:gridCol w="2911625"/>
                <a:gridCol w="3764437"/>
              </a:tblGrid>
              <a:tr h="1176617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Виды животных, подлежащих индивидуальному или групповому маркированию и учету </a:t>
                      </a:r>
                    </a:p>
                  </a:txBody>
                  <a:tcPr marL="0" marR="0" marT="0" marB="0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Случаи осуществления индивидуального или группового маркирования и учета животных 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Сроки осуществления учета животных 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441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Крупный рогатый скот, в том числе зебу, буйволы, яки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индивидуальному маркированию и учету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2024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137272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2.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Лошади, ослы, мулы и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лошаки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индивидуальному маркированию и учету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2024 г., а содержащиеся в личных подсобных хозяйствах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– </a:t>
                      </a:r>
                    </a:p>
                    <a:p>
                      <a:pPr algn="ctr"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позднее 1 марта 2025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978527" y="631970"/>
          <a:ext cx="11030466" cy="5799438"/>
        </p:xfrm>
        <a:graphic>
          <a:graphicData uri="http://schemas.openxmlformats.org/drawingml/2006/table">
            <a:tbl>
              <a:tblPr/>
              <a:tblGrid>
                <a:gridCol w="2057923"/>
                <a:gridCol w="1637192"/>
                <a:gridCol w="3118897"/>
                <a:gridCol w="4216454"/>
              </a:tblGrid>
              <a:tr h="162383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Верблюды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индивидуальному маркированию и учету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позднее 1 сентября 2025 г., а содержащиеся в личных подсобных хозяйствах - не позднее 1 сентября 2026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9593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4.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Пчелы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2025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966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5.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Свиньи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в случае, если указанные животные являются племенными, или если содержатся в личных подсобных хозяйствах, или в других случаях по желанию владельца животного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2024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1474573" y="90996"/>
          <a:ext cx="9765714" cy="6425810"/>
        </p:xfrm>
        <a:graphic>
          <a:graphicData uri="http://schemas.openxmlformats.org/drawingml/2006/table">
            <a:tbl>
              <a:tblPr/>
              <a:tblGrid>
                <a:gridCol w="727687"/>
                <a:gridCol w="2000095"/>
                <a:gridCol w="3804694"/>
                <a:gridCol w="3233238"/>
              </a:tblGrid>
              <a:tr h="208953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6.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Овцы и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козы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в случае, если указанные животные являются племенными, или если содержатся в личных подсобных хозяйствах, или в других случаях по желанию владельца животного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2026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05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7.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Домашняя птица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(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в том числе куры, утки, гуси, индейки, цесарки, перепела, страусы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по желанию владельца животного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2024 г., а содержащиеся в личных подсобных хозяйствах в количестве более 10 голов - не позднее 1 сентября 2026 г., в количестве до 10 голов - не позднее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 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сентября 2029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18573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8.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Олени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в случае, если указанные животные являются племенными, или если содержатся в личных подсобных хозяйствах, или в других случаях по желанию владельца животного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2025 г., а содержащиеся в личных подсобных хозяйствах - не позднее 1 сентября 2026 г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.</a:t>
                      </a:r>
                    </a:p>
                    <a:p>
                      <a:pPr algn="ctr" fontAlgn="t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 </a:t>
                      </a:r>
                    </a:p>
                    <a:p>
                      <a:pPr algn="ctr"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1342692" y="163699"/>
          <a:ext cx="10442516" cy="5931950"/>
        </p:xfrm>
        <a:graphic>
          <a:graphicData uri="http://schemas.openxmlformats.org/drawingml/2006/table">
            <a:tbl>
              <a:tblPr/>
              <a:tblGrid>
                <a:gridCol w="667067"/>
                <a:gridCol w="2101303"/>
                <a:gridCol w="4156500"/>
                <a:gridCol w="3517646"/>
              </a:tblGrid>
              <a:tr h="149120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9.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Пушные звери (в том числе лисицы, соболя, норки, хорьки,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песцы, енотовидные </a:t>
                      </a: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собаки, нутрии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в случае, если указанные животные являются племенными, или в других случаях по желанию владельца животного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2025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409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10.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Кролики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в случае, если указанные животные являются племенными, или в других случаях по желанию владельца животного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сентября 2025 г., а содержащиеся в личных подсобных хозяйствах в количестве более 10 голов - не позднее 1 сентября 2026 г., в количестве до 10 голов - не позднее 1 сентября 2029 г.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  <a:p>
                      <a:pPr algn="ctr" fontAlgn="t"/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680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11.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Рыбы и иные объекты аквакультуры животного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происхождения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групповому маркированию и учету; подлежат индивидуальному маркированию и учету в случае, если указанные животные являются племенными, или в других случаях по желанию владельца; не подлежат маркированию и учету в случае, если указанные животные содержатся в личных подсобных хозяйствах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марта 2026 г.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706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12.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Служебные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животные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подлежат индивидуальному маркированию и учету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t"/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не позднее 1 марта 2026 г.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525" y="607634"/>
            <a:ext cx="8654320" cy="53742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Учтено в компоненте </a:t>
            </a: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Хорриот ФГИС </a:t>
            </a:r>
            <a:r>
              <a:rPr lang="ru-RU" sz="2800" b="1" dirty="0" err="1">
                <a:solidFill>
                  <a:schemeClr val="accent1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ВетИС</a:t>
            </a:r>
            <a:r>
              <a:rPr lang="ru-RU" sz="2800" b="1" dirty="0">
                <a:solidFill>
                  <a:schemeClr val="accent1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 </a:t>
            </a:r>
          </a:p>
        </p:txBody>
      </p:sp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1598140" y="1344600"/>
          <a:ext cx="10157255" cy="4350452"/>
        </p:xfrm>
        <a:graphic>
          <a:graphicData uri="http://schemas.openxmlformats.org/drawingml/2006/table">
            <a:tbl>
              <a:tblPr firstRow="1" bandRow="1"/>
              <a:tblGrid>
                <a:gridCol w="2273644"/>
                <a:gridCol w="3451654"/>
                <a:gridCol w="4431957"/>
              </a:tblGrid>
              <a:tr h="55765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Численность (на основании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данных Росстата и госветслужбы Архангельской области)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Учтено в 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компоненте Хорриот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ФГИС </a:t>
                      </a:r>
                      <a:r>
                        <a:rPr lang="ru-RU" sz="1600" b="1" dirty="0" err="1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ВетИС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(%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охвата)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096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Крупный рогатый скот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39441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21623 (54,82%)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40738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Лошади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898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550 (61,25 %)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40738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Верблюды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3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3 (100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%)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</a:tr>
              <a:tr h="54847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Свиньи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3406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Индивидуальный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способ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– 120 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Групповой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способ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– 26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(4,29 %)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5737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Мелкий рогатый скот (овцы и козы)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3399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Овцы,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Индивидуальный способ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– 214 групповой способ -232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Козы, Индивидуальный способ – 312 групповой способ - 62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(24,12 %)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1688756" y="691980"/>
          <a:ext cx="10200977" cy="2891480"/>
        </p:xfrm>
        <a:graphic>
          <a:graphicData uri="http://schemas.openxmlformats.org/drawingml/2006/table">
            <a:tbl>
              <a:tblPr firstRow="1" bandRow="1"/>
              <a:tblGrid>
                <a:gridCol w="2283431"/>
                <a:gridCol w="3466512"/>
                <a:gridCol w="4451034"/>
              </a:tblGrid>
              <a:tr h="107550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Кролики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4850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Индивидуальный способ – 5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групповой способ -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154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(24,12 %)</a:t>
                      </a:r>
                    </a:p>
                    <a:p>
                      <a:pPr algn="ctr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</a:tr>
              <a:tr h="58384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Олени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1200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Индивидуальный способ – 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4</a:t>
                      </a:r>
                      <a:endParaRPr lang="ru-RU" sz="1600" b="1" dirty="0" smtClean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  <a:p>
                      <a:pPr algn="ctr"/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</a:tr>
              <a:tr h="41071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Пчёлы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-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-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</a:tr>
              <a:tr h="41071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Рыба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1000000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-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</a:tr>
              <a:tr h="41071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Птица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265400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Групповой способ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Times New Roman" pitchFamily="18" charset="0" panose="02020603050405020304"/>
                          <a:cs typeface="Times New Roman" pitchFamily="18" charset="0" panose="02020603050405020304"/>
                        </a:rPr>
                        <a:t> – 331176 (124,78 %)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xmlns:a="http://schemas.openxmlformats.org/drawingml/2006/main" noGrp="1"/>
          </p:cNvGraphicFramePr>
          <p:nvPr/>
        </p:nvGraphicFramePr>
        <p:xfrm>
          <a:off x="1837038" y="675513"/>
          <a:ext cx="9060931" cy="5371059"/>
        </p:xfrm>
        <a:graphic>
          <a:graphicData uri="http://schemas.openxmlformats.org/drawingml/2006/table">
            <a:tbl>
              <a:tblPr/>
              <a:tblGrid>
                <a:gridCol w="279425"/>
                <a:gridCol w="2829177"/>
                <a:gridCol w="829542"/>
                <a:gridCol w="1257411"/>
                <a:gridCol w="1257411"/>
                <a:gridCol w="2607965"/>
              </a:tblGrid>
              <a:tr h="20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Племенные хозяйства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2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 panose="02020603050405020304"/>
                        </a:rPr>
                        <a:t>УЧТЕНО В ХОРРИОТ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АО "Агрофирма "Вельская"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1477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АО "Важское"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49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</a:t>
                      </a:r>
                      <a:r>
                        <a:rPr lang="ru-RU" sz="12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Пежма</a:t>
                      </a:r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465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4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"Агрофирма "Судромская"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530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"Устьянская молочная компания"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2494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6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СПК "Никольск"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734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ОС "Котласская" филиал ФГБНУ "ФИЦ картофеля им. </a:t>
                      </a:r>
                      <a:r>
                        <a:rPr lang="ru-RU" sz="12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А.Г.Лорха</a:t>
                      </a:r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)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597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СХ МУП "Дружба"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578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"Агропромышленная компания"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749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СПК СХА колхоз "Ступинское"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113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Товарные хозяйства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СПК "</a:t>
                      </a:r>
                      <a:r>
                        <a:rPr lang="ru-RU" sz="12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Долматовский</a:t>
                      </a:r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367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"Агрохолдинг "Каргопольский"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748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СПК РК "Север"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87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4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СПК к-з им. Ленина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300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</a:t>
                      </a:r>
                      <a:r>
                        <a:rPr lang="ru-RU" sz="12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Ростово</a:t>
                      </a:r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2479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6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"Агрофирма "Холмогорская"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983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АО "Холмогорский </a:t>
                      </a:r>
                      <a:r>
                        <a:rPr lang="ru-RU" sz="12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племзавод</a:t>
                      </a:r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360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ООО "Село Холмогоры"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373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АО "</a:t>
                      </a:r>
                      <a:r>
                        <a:rPr lang="ru-RU" sz="1100" b="0" i="0" u="none" strike="noStrike" dirty="0" err="1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Хаврогорское</a:t>
                      </a:r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"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Хозяйство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молочный КРС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306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99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chemeClr val="accent1"/>
                        </a:solidFill>
                        <a:latin typeface="Times New Roman" pitchFamily="18" charset="0" panose="02020603050405020304"/>
                      </a:endParaRPr>
                    </a:p>
                  </a:txBody>
                  <a:tcPr marL="7425" marR="7425" marT="74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itchFamily="18" charset="0" panose="02020603050405020304"/>
                        </a:rPr>
                        <a:t> 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Pages>0</Pages>
  <Words>948</Words>
  <Characters>0</Characters>
  <CharactersWithSpaces>0</CharactersWithSpaces>
  <Application>Р7-Офис/2024.1.1.373</Application>
  <DocSecurity>0</DocSecurity>
  <PresentationFormat>Широкоэкранный</PresentationFormat>
  <Lines>0</Lines>
  <Paragraphs>247</Paragraphs>
  <Slides>8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Предварительные итоги маркирования и учёта сельскохозяйственных животных в Архангельской области</dc:title>
  <dc:subject/>
  <dc:creator>Зелянин Максим Александрович</dc:creator>
  <cp:keywords/>
  <dc:description/>
  <dc:identifier/>
  <dc:language/>
  <cp:lastModifiedBy>Зелянин Максим Александрович</cp:lastModifiedBy>
  <cp:revision>9</cp:revision>
  <dcterms:created xsi:type="dcterms:W3CDTF">2024-06-27T08:56:23Z</dcterms:created>
  <dcterms:modified xsi:type="dcterms:W3CDTF">2024-06-27T10:02:37Z</dcterms:modified>
  <cp:category/>
  <cp:contentStatus/>
  <cp:version/>
</cp:coreProperties>
</file>